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5" r:id="rId19"/>
    <p:sldId id="276" r:id="rId20"/>
    <p:sldId id="277" r:id="rId21"/>
    <p:sldId id="278" r:id="rId22"/>
    <p:sldId id="279" r:id="rId23"/>
    <p:sldId id="280" r:id="rId2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7069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../slides/slide18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fbdd379202f811564364#tid=6705f980f3f500000971b7f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WY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2350008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3803904"/>
            <a:ext cx="768096" cy="768096"/>
          </a:xfrm>
          <a:prstGeom prst="rect">
            <a:avLst/>
          </a:prstGeom>
        </p:spPr>
      </p:pic>
      <p:sp>
        <p:nvSpPr>
          <p:cNvPr id="6" name="MasterShapeName"/>
          <p:cNvSpPr/>
          <p:nvPr/>
        </p:nvSpPr>
        <p:spPr>
          <a:xfrm>
            <a:off x="5504688" y="235000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7" name="MasterShapeName"/>
          <p:cNvSpPr/>
          <p:nvPr/>
        </p:nvSpPr>
        <p:spPr>
          <a:xfrm>
            <a:off x="5504688" y="380390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8" name="MasterShapeName?linknodeid=5f44691a2&amp;color=RGB(0,96,96)">
            <a:hlinkClick r:id="rId6" action="ppaction://hlinksldjump"/>
          </p:cNvPr>
          <p:cNvSpPr/>
          <p:nvPr/>
        </p:nvSpPr>
        <p:spPr>
          <a:xfrm>
            <a:off x="6803136" y="2523744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词汇斩</a:t>
            </a:r>
            <a:endParaRPr lang="en-US" sz="2400" dirty="0"/>
          </a:p>
        </p:txBody>
      </p:sp>
      <p:sp>
        <p:nvSpPr>
          <p:cNvPr id="9" name="MasterShapeName?linknodeid=e9859f9e4&amp;color=RGB(0,96,96)">
            <a:hlinkClick r:id="rId7" action="ppaction://hlinksldjump"/>
          </p:cNvPr>
          <p:cNvSpPr/>
          <p:nvPr/>
        </p:nvSpPr>
        <p:spPr>
          <a:xfrm>
            <a:off x="6803136" y="3959352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语法汇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词汇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932688"/>
            <a:ext cx="548640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词汇斩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语法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22960"/>
            <a:ext cx="603504" cy="694944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语法汇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2fee5a521?pid=095029dfa&amp;color=0,55,96&amp;mp=1&amp;vtp=1&amp;bt=1&amp;bbb=1&amp;hb=1"/>
          <p:cNvSpPr/>
          <p:nvPr/>
        </p:nvSpPr>
        <p:spPr>
          <a:xfrm>
            <a:off x="502920" y="1512000"/>
            <a:ext cx="10570464" cy="16505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case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1999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British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artist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Tracey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Emin's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1" i="1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bed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—which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quite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literally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unmade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bed.1999年英国艺术家特蕾西·艾敏的作品《我的床》就是一个例子——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从字面上讲，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就是她未铺好的床。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教材P56</a:t>
            </a:r>
            <a:endParaRPr lang="en-US" altLang="zh-CN" dirty="0"/>
          </a:p>
        </p:txBody>
      </p:sp>
      <p:pic>
        <p:nvPicPr>
          <p:cNvPr id="3" name="P_6_BD#2fee5a521?pid=095029dfa&amp;color=0,55,96&amp;mp=1&amp;tib=255,255,255&amp;iip=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74694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42e91097e?pid=bda991da8&amp;color=0,55,96&amp;vtp=1&amp;bbb=1"/>
          <p:cNvSpPr/>
          <p:nvPr/>
        </p:nvSpPr>
        <p:spPr>
          <a:xfrm>
            <a:off x="502920" y="3198117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case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.事例；状况；情形；案件；箱子；病例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P_6_BD#3b4d46482?pid=42e91097e&amp;color=0,55,96&amp;vtp=1&amp;bbb=1&amp;hb=1"/>
              <p:cNvSpPr/>
              <p:nvPr/>
            </p:nvSpPr>
            <p:spPr>
              <a:xfrm>
                <a:off x="502920" y="3694481"/>
                <a:ext cx="10570464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this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case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there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urgent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need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people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developing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countries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have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access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clean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drinking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water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在这种情况下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发展中国家的人们迫切需要获得清洁的饮用水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case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will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heard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next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week.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此案下周审理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⟪</m:t>
                        </m:r>
                        <m:r>
                          <a:rPr lang="en-US" altLang="zh-CN" sz="1800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牛津高阶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⟫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medical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group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was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set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up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diagnose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case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专门成立了一个医疗小组诊断这个病例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P_6_BD#3b4d46482?pid=42e91097e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694481"/>
                <a:ext cx="10570464" cy="1608455"/>
              </a:xfrm>
              <a:prstGeom prst="rect">
                <a:avLst/>
              </a:prstGeom>
              <a:blipFill>
                <a:blip r:embed="rId4"/>
                <a:stretch>
                  <a:fillRect l="-1384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3b4d46482?pid=42e91097e&amp;color=0,55,96&amp;mp=1&amp;tib=255,255,255&amp;iip=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57600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3b4d46482?pid=42e91097e&amp;color=0,55,96&amp;mp=1&amp;vtp=1&amp;bt=1&amp;bbb=1"/>
          <p:cNvSpPr/>
          <p:nvPr/>
        </p:nvSpPr>
        <p:spPr>
          <a:xfrm>
            <a:off x="502920" y="1512000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以防（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万一）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假如；假使；以备；以防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无论如何；不管怎样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some/many/most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cases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在某些/很多/大多数情况下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无论如何都不；决不（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位于句首时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句子用部分倒装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既然那样；假使那样的话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often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这是常有的事；通常情况下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（that）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情况是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umbrella,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rains.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带把伞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以防下雨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3b4d46482?pid=42e91097e&amp;color=0,55,96&amp;mp=1&amp;vtp=1&amp;bt=1&amp;bbb=1&amp;hb=1"/>
          <p:cNvSpPr/>
          <p:nvPr/>
        </p:nvSpPr>
        <p:spPr>
          <a:xfrm>
            <a:off x="502920" y="1512000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case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I'm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try.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我不明白为什么我不能做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不管怎样我都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要试一试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heart.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在任何情况下我们都决不能灰心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often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case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anything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possible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hope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通常对于那些心存希望的人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来说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一切皆有可能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特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别注意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case表示“情况”作先行词时，后面通常接where引导的定语从句，where在从句中作地点状语。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et's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discuss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number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cases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beginners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English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fail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language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properly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让我们讨论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一些英语初学者没有正确使用英语的情况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3b4d46482?pid=42e91097e&amp;color=0,55,96&amp;mp=1&amp;vtp=1&amp;bt=1&amp;bbb=1&amp;hb=1"/>
          <p:cNvSpPr/>
          <p:nvPr/>
        </p:nvSpPr>
        <p:spPr>
          <a:xfrm>
            <a:off x="502920" y="1512000"/>
            <a:ext cx="10570464" cy="16505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Then，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2015,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cleaners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Italian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gallery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threw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away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piece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mistaking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pile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empty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bottles,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cigarette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ends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pieces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coloured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paper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rubbish!然后，在2015年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，意大利一家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画廊的清洁工由于把一堆空瓶子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、烟头和彩纸误认为是垃圾，</a:t>
            </a: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就这样扔掉了一件艺术品!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教材P56</a:t>
            </a:r>
            <a:endParaRPr lang="en-US" altLang="zh-CN" dirty="0"/>
          </a:p>
        </p:txBody>
      </p:sp>
      <p:pic>
        <p:nvPicPr>
          <p:cNvPr id="3" name="P_6_BD#3b4d46482?pid=42e91097e&amp;color=0,55,96&amp;mp=1&amp;tib=255,255,255&amp;iip=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74694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bac06f25e?pid=bda991da8&amp;color=0,55,96&amp;mp=1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mistake</a:t>
            </a:r>
            <a:endParaRPr lang="en-US" altLang="zh-CN" sz="2200" dirty="0"/>
          </a:p>
        </p:txBody>
      </p:sp>
      <p:sp>
        <p:nvSpPr>
          <p:cNvPr id="3" name="P_6#5f8f0cb41?sp=1&amp;pid=bac06f25e&amp;color=0,55,96&amp;vtp=1&amp;bbb=1&amp;hb=1"/>
          <p:cNvSpPr/>
          <p:nvPr/>
        </p:nvSpPr>
        <p:spPr>
          <a:xfrm>
            <a:off x="502920" y="1995536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❶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.（mistook,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mistaken）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弄错；误解；误会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mistook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signature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letter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else.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我把你的签名认错了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以为信是别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人寄来的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mistake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把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错当成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twins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alike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often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mistake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another.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这对双胞胎长得太像了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以至于人们经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常把其中一个孩子错当成另一个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pic>
        <p:nvPicPr>
          <p:cNvPr id="4" name="P_6_BD#5f8f0cb41?pid=bac06f25e&amp;color=0,55,96&amp;tib=255,255,255&amp;iip=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3306684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5f8f0cb41?sp=1&amp;pid=bac06f25e&amp;color=0,55,96&amp;vtp=1&amp;bt=1&amp;bbb=1"/>
          <p:cNvSpPr/>
          <p:nvPr/>
        </p:nvSpPr>
        <p:spPr>
          <a:xfrm>
            <a:off x="502920" y="1512000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❷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.错误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ritten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hurry,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paper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mistakes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由于写得匆忙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这篇论文错误百出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mistake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（=accidentally）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错误地；无意地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mistake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犯错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Please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excuse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opening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letter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mistake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请原谅我错拆了你的信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mistaken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.错误的；不正确的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mistaken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views/ideas错误的观点/想法</a:t>
            </a:r>
            <a:endParaRPr lang="en-US" altLang="zh-CN" sz="1800" dirty="0"/>
          </a:p>
        </p:txBody>
      </p:sp>
      <p:pic>
        <p:nvPicPr>
          <p:cNvPr id="3" name="P_6_BD#5f8f0cb41?pid=bac06f25e&amp;color=0,55,96&amp;tib=255,255,255&amp;iip=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241166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6_BD#5f8f0cb41?pid=bac06f25e&amp;color=0,55,96&amp;tib=255,255,255&amp;iip=9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365880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5f8f0cb41?pid=bac06f25e&amp;color=0,55,96&amp;mp=1&amp;vtp=1&amp;bt=1&amp;bbb=1&amp;hb=1"/>
          <p:cNvSpPr/>
          <p:nvPr/>
        </p:nvSpPr>
        <p:spPr>
          <a:xfrm>
            <a:off x="502920" y="1512000"/>
            <a:ext cx="10570464" cy="20488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While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contemporary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lacks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skill,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meaning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artistic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value,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argue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worth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lies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ability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stimulate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discussions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understanding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everyday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objects</a:t>
            </a:r>
            <a:r>
              <a:rPr lang="en-US" altLang="zh-CN" sz="1800" b="1" i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虽然</a:t>
            </a:r>
          </a:p>
          <a:p>
            <a:pPr>
              <a:lnSpc>
                <a:spcPts val="3300"/>
              </a:lnSpc>
            </a:pP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一些人说当代艺术缺乏技巧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、意义和艺术价值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，但其他人认为它的价值在于它能够激起人们对日常物品的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新的讨论和理解</a:t>
            </a:r>
            <a:r>
              <a:rPr lang="en-US" altLang="zh-CN" b="1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</a:p>
          <a:p>
            <a:pPr marL="0" marR="0" lvl="0" indent="0" algn="r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教材P56</a:t>
            </a:r>
            <a:endParaRPr lang="en-US" altLang="zh-CN" dirty="0">
              <a:latin typeface="SimSun" panose="02010600030101010101" pitchFamily="2" charset="-122"/>
            </a:endParaRPr>
          </a:p>
        </p:txBody>
      </p:sp>
      <p:pic>
        <p:nvPicPr>
          <p:cNvPr id="3" name="P_6_BD#5f8f0cb41?pid=bac06f25e&amp;color=0,55,96&amp;mp=1&amp;tib=255,255,255&amp;iip=1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315715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dc04a55de?pid=bda991da8&amp;color=0,55,96&amp;vtp=1&amp;bbb=1"/>
          <p:cNvSpPr/>
          <p:nvPr/>
        </p:nvSpPr>
        <p:spPr>
          <a:xfrm>
            <a:off x="502920" y="3606295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lack</a:t>
            </a:r>
            <a:endParaRPr lang="en-US" altLang="zh-CN" sz="2200" dirty="0"/>
          </a:p>
        </p:txBody>
      </p:sp>
      <p:sp>
        <p:nvSpPr>
          <p:cNvPr id="6" name="P_6#fb70d1425?sp=1&amp;pid=dc04a55de&amp;color=0,55,96&amp;vtp=1&amp;bbb=1"/>
          <p:cNvSpPr/>
          <p:nvPr/>
        </p:nvSpPr>
        <p:spPr>
          <a:xfrm>
            <a:off x="502920" y="4100881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❶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.缺乏；没有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lacks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basic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furniture.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这所房子缺乏基本的家具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特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别注意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lack作动词时为及物动词，其后直接接宾语。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ack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lacks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confidence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himself.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杰克对自己缺乏信心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fb70d1425?sp=1&amp;pid=dc04a55de&amp;color=0,55,96&amp;vtp=1&amp;bt=1&amp;bbb=1"/>
          <p:cNvSpPr/>
          <p:nvPr/>
        </p:nvSpPr>
        <p:spPr>
          <a:xfrm>
            <a:off x="502920" y="1512000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❷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.［U,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sing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.］缺乏；匮乏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；短缺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（a）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lack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缺乏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lack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由于缺乏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lack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不乏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lack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food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suffer.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缺乏食物使人们痛苦不堪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boss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lack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skills.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他因为技能不足被老板解雇了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lacking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.缺乏的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lacking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缺乏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painting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lacking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originality.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这幅画缺乏创意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  <p:pic>
        <p:nvPicPr>
          <p:cNvPr id="3" name="P_6_BD#fb70d1425?pid=dc04a55de&amp;color=0,55,96&amp;tib=255,255,255&amp;iip=1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98748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6_BD#fb70d1425?pid=dc04a55de&amp;color=0,55,96&amp;tib=255,255,255&amp;iip=1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408298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aa7eb039?pid=e9859f9e4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现在进行时的被动语态</a:t>
            </a:r>
            <a:endParaRPr lang="en-US" altLang="zh-CN" sz="2200" dirty="0"/>
          </a:p>
        </p:txBody>
      </p:sp>
      <p:sp>
        <p:nvSpPr>
          <p:cNvPr id="3" name="P_5#d1ca719b5?sp=1&amp;pid=6aa7eb039&amp;color=0,55,96&amp;vtp=1&amp;bbb=1"/>
          <p:cNvSpPr/>
          <p:nvPr/>
        </p:nvSpPr>
        <p:spPr>
          <a:xfrm>
            <a:off x="502920" y="2014535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基本结构</a:t>
            </a:r>
            <a:endParaRPr lang="en-US" altLang="zh-CN" sz="1800" dirty="0"/>
          </a:p>
        </p:txBody>
      </p:sp>
      <p:graphicFrame>
        <p:nvGraphicFramePr>
          <p:cNvPr id="21" name="P_5_BD#d1ca719b5?colgroup=10,34&amp;pid=6aa7eb039&amp;color=0,55,96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8599892"/>
              </p:ext>
            </p:extLst>
          </p:nvPr>
        </p:nvGraphicFramePr>
        <p:xfrm>
          <a:off x="502920" y="2495550"/>
          <a:ext cx="10543032" cy="1942465"/>
        </p:xfrm>
        <a:graphic>
          <a:graphicData uri="http://schemas.openxmlformats.org/drawingml/2006/table">
            <a:tbl>
              <a:tblPr/>
              <a:tblGrid>
                <a:gridCol w="2514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284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239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形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结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001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肯定形式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主语+am/is/are+being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done+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18" charset="0"/>
                          <a:ea typeface="微软雅黑" pitchFamily="34" charset="-122"/>
                          <a:cs typeface="Times New Roman" pitchFamily="34" charset="-120"/>
                        </a:rPr>
                        <a:t>…</a:t>
                      </a:r>
                      <a:endParaRPr lang="en-US" altLang="zh-CN" sz="1200" dirty="0">
                        <a:latin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001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否定形式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主语+am/is/are+not+being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done+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18" charset="0"/>
                          <a:ea typeface="微软雅黑" pitchFamily="34" charset="-122"/>
                          <a:cs typeface="Times New Roman" pitchFamily="34" charset="-120"/>
                        </a:rPr>
                        <a:t>…</a:t>
                      </a:r>
                      <a:endParaRPr lang="en-US" altLang="zh-CN" sz="1200" dirty="0">
                        <a:latin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001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一般疑问句形式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Am/Is/Are+主语+being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done+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18" charset="0"/>
                          <a:ea typeface="微软雅黑" pitchFamily="34" charset="-122"/>
                          <a:cs typeface="Times New Roman" pitchFamily="34" charset="-120"/>
                        </a:rPr>
                        <a:t>…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001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特殊疑问句形式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特殊疑问词+am/is/are+主语+being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done+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18" charset="0"/>
                          <a:ea typeface="微软雅黑" pitchFamily="34" charset="-122"/>
                          <a:cs typeface="Times New Roman" pitchFamily="34" charset="-120"/>
                        </a:rPr>
                        <a:t>…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P_5_BD#d1ca719b5?pid=6aa7eb039&amp;color=0,55,96&amp;vtp=1&amp;bbb=1&amp;hb=1"/>
          <p:cNvSpPr/>
          <p:nvPr/>
        </p:nvSpPr>
        <p:spPr>
          <a:xfrm>
            <a:off x="502920" y="4565650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technologies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applied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field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information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technology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present.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目前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更多的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新技术在信息技术领域得到应用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these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lessons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now?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现在正在学习这些新课程吗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d1ca719b5?pid=6aa7eb039&amp;color=0,55,96&amp;vtp=1&amp;bt=1&amp;bbb=1&amp;hb=1"/>
          <p:cNvSpPr/>
          <p:nvPr/>
        </p:nvSpPr>
        <p:spPr>
          <a:xfrm>
            <a:off x="502920" y="1517904"/>
            <a:ext cx="10570464" cy="20307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特别注意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使用现在进行时的被动语态时注意不可遗漏being。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looked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teacher.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我们的孩子正在被他的老师照顾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。（现在进行时的被动语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，表示正在进行的动作）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looked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teacher.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我们的孩子由他的老师照顾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。（一般现在时的被动语态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，表示经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常性的动作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ebeb8ac36.fixed?color=61,88,159&amp;vtp=1&amp;bbb=1"/>
          <p:cNvSpPr/>
          <p:nvPr/>
        </p:nvSpPr>
        <p:spPr>
          <a:xfrm>
            <a:off x="4965192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4</a:t>
            </a:r>
            <a:endParaRPr lang="en-US" altLang="zh-CN" sz="5400" dirty="0"/>
          </a:p>
        </p:txBody>
      </p:sp>
      <p:sp>
        <p:nvSpPr>
          <p:cNvPr id="3" name="C_1_BD#ebeb8ac36.fixed?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Amazing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art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d1ca719b5?sp=1&amp;pid=6aa7eb039&amp;color=0,55,96&amp;vtp=1&amp;bt=1&amp;bbb=1&amp;hb=1"/>
          <p:cNvSpPr/>
          <p:nvPr/>
        </p:nvSpPr>
        <p:spPr>
          <a:xfrm>
            <a:off x="502920" y="1517904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现在进行时的被动语态的基本用法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表示现在正在进行的被动动作，常和时间状语now,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now,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present,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the/this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moment等连用。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animals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endangered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jungles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destroyed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now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许多动物濒临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灭绝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因为它们生活的丛林现在正在被破坏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表示现阶段正在进行的被动动作，但动作不一定在此时此刻发生。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speeches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days.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这几天会有许多场演讲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表示按计划、安排等主语将要发生的动作（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仅限于少数及物动词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folk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song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sung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next.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接着会唱一首民歌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d1ca719b5?pid=6aa7eb039&amp;color=0,55,96&amp;mp=1&amp;vtp=1&amp;bt=1&amp;bbb=1&amp;hb=1"/>
          <p:cNvSpPr/>
          <p:nvPr/>
        </p:nvSpPr>
        <p:spPr>
          <a:xfrm>
            <a:off x="502920" y="1508760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④表示一种经常性或习惯性的被动动作，常与always,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forever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等词连用，带有赞扬、责备或厌烦等语气。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little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rapid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progress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recently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always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praised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teachers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这个小男孩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最近进步很快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总是受到老师的表扬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⑤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可与部分情态动词连用，表示对现在正在发生的被动动作的推测。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Jimmy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interviewed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reporters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moment.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吉米此刻可能正在接受记者的采访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d1ca719b5?pid=6aa7eb039&amp;color=0,55,96&amp;vtp=1&amp;bt=1&amp;bbb=1"/>
          <p:cNvSpPr/>
          <p:nvPr/>
        </p:nvSpPr>
        <p:spPr>
          <a:xfrm>
            <a:off x="502920" y="1517904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特别注意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及物动词短语是一个整体，在被动语态中不要遗漏后面的介词或副词。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taken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volunteer.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那位老人正在被这位志愿者照顾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②有些动词进行时的主动形式可以表示被动含义，常见的这些动词有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print,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cook,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fry,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bake,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burn,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hang等。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cooking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pan.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锅里煮着肉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③一些表示状态、心理活动、拥有、存在等的动词，一般不用现在进行时的被动语态，而常用一般现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在时的被动语态。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Jack,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here.You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phone.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杰克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过来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有人打电话找你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d1ca719b5?sp=1&amp;pid=6aa7eb039&amp;color=0,55,96&amp;vtp=1&amp;bt=1&amp;bbb=1"/>
          <p:cNvSpPr/>
          <p:nvPr/>
        </p:nvSpPr>
        <p:spPr>
          <a:xfrm>
            <a:off x="502920" y="1508760"/>
            <a:ext cx="10570464" cy="24496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④“be+under/in/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+名词”结构可表示现在进行时的被动含义。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（=is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attacked）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moment.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这个城市目前正在遭受袭击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construction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（=is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constructed）.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这座建筑正在被修建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question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consideration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（=is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considered）.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这个问题正在被考虑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bridge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repair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（=is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repaired）.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这座桥正在被修理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algn="r">
              <a:lnSpc>
                <a:spcPts val="31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应练习见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《巩固练》L39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afc0df80c.fixed?pid=ebeb8ac36&amp;color=61,88,159&amp;vtp=1&amp;bbb=1"/>
          <p:cNvSpPr/>
          <p:nvPr/>
        </p:nvSpPr>
        <p:spPr>
          <a:xfrm>
            <a:off x="758952" y="2642616"/>
            <a:ext cx="316382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Period</a:t>
            </a:r>
            <a:r>
              <a:rPr lang="en-US" altLang="zh-CN" sz="4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Ⅱ</a:t>
            </a:r>
            <a:endParaRPr lang="en-US" altLang="zh-CN" sz="4000" dirty="0"/>
          </a:p>
        </p:txBody>
      </p:sp>
      <p:sp>
        <p:nvSpPr>
          <p:cNvPr id="3" name="C_2_BD#afc0df80c.fixed?pid=ebeb8ac36&amp;color=61,88,159&amp;vtp=1&amp;bbb=1"/>
          <p:cNvSpPr/>
          <p:nvPr/>
        </p:nvSpPr>
        <p:spPr>
          <a:xfrm>
            <a:off x="4608576" y="2542032"/>
            <a:ext cx="7470648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Using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language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#c0dc2be4b?pid=afc0df80c&amp;color=0,55,96&amp;vtp=1&amp;bt=1&amp;bbb=1"/>
          <p:cNvSpPr/>
          <p:nvPr/>
        </p:nvSpPr>
        <p:spPr>
          <a:xfrm>
            <a:off x="502920" y="1512000"/>
            <a:ext cx="10570464" cy="20307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r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对应练习见《巩固练》L39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敲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黑板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.语言知识：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construction,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case,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mistake,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lack,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现在进行时的被动语态等。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2.语言技能：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能运用现在进行时的被动语态描述艺术活动；能够介绍中国艺术形式；学会运用得体的语言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表达观点。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f8ef2e74?pid=5f44691a2&amp;color=0,55,96&amp;vtp=1&amp;bt=1&amp;bbb=1"/>
          <p:cNvSpPr/>
          <p:nvPr/>
        </p:nvSpPr>
        <p:spPr>
          <a:xfrm>
            <a:off x="502920" y="1508760"/>
            <a:ext cx="10570464" cy="4627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必刷词汇</a:t>
            </a:r>
            <a:endParaRPr lang="en-US" altLang="zh-CN" sz="2400" dirty="0"/>
          </a:p>
        </p:txBody>
      </p:sp>
      <p:sp>
        <p:nvSpPr>
          <p:cNvPr id="3" name="QB_5_BD.1_1#1f9b098f8?pid=1f8ef2e74&amp;color=0,55,96&amp;vtp=1&amp;bbb=1"/>
          <p:cNvSpPr/>
          <p:nvPr/>
        </p:nvSpPr>
        <p:spPr>
          <a:xfrm>
            <a:off x="502920" y="2019206"/>
            <a:ext cx="10570464" cy="27038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1.embroidery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2.calligraphy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3.porcelain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.社区，街坊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.缝衣针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.香烟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.当代的同义modern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</p:txBody>
      </p:sp>
      <p:sp>
        <p:nvSpPr>
          <p:cNvPr id="4" name="QB_5_AN.2_1#1f9b098f8.blank?pid=1f8ef2e74&amp;color=0,55,96&amp;vpa=1&amp;vtp=1&amp;bbb=1"/>
          <p:cNvSpPr/>
          <p:nvPr/>
        </p:nvSpPr>
        <p:spPr>
          <a:xfrm>
            <a:off x="2019776" y="1990758"/>
            <a:ext cx="1995488" cy="3352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刺绣图案，刺绣品</a:t>
            </a:r>
            <a:endParaRPr lang="en-US" altLang="zh-CN" dirty="0"/>
          </a:p>
        </p:txBody>
      </p:sp>
      <p:sp>
        <p:nvSpPr>
          <p:cNvPr id="6" name="QB_5_AN.4_1#1f9b098f8.blank?pid=1f8ef2e74&amp;color=0,55,96&amp;vpa=2&amp;vtp=1&amp;bbb=1"/>
          <p:cNvSpPr/>
          <p:nvPr/>
        </p:nvSpPr>
        <p:spPr>
          <a:xfrm>
            <a:off x="1994376" y="2384458"/>
            <a:ext cx="623888" cy="3352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书法</a:t>
            </a:r>
            <a:endParaRPr lang="en-US" altLang="zh-CN" dirty="0"/>
          </a:p>
        </p:txBody>
      </p:sp>
      <p:sp>
        <p:nvSpPr>
          <p:cNvPr id="8" name="QB_5_AN.6_1#1f9b098f8.blank?pid=1f8ef2e74&amp;color=0,55,96&amp;vpa=3&amp;vtp=1&amp;bbb=1"/>
          <p:cNvSpPr/>
          <p:nvPr/>
        </p:nvSpPr>
        <p:spPr>
          <a:xfrm>
            <a:off x="1816576" y="2778158"/>
            <a:ext cx="623888" cy="3352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瓷器</a:t>
            </a:r>
            <a:endParaRPr lang="en-US" altLang="zh-CN" dirty="0"/>
          </a:p>
        </p:txBody>
      </p:sp>
      <p:sp>
        <p:nvSpPr>
          <p:cNvPr id="10" name="QB_5_AN.8_1#1f9b098f8.blank?pid=1f8ef2e74&amp;color=0,55,96&amp;vpa=4&amp;vtp=1&amp;bbb=1"/>
          <p:cNvSpPr/>
          <p:nvPr/>
        </p:nvSpPr>
        <p:spPr>
          <a:xfrm>
            <a:off x="679926" y="3159158"/>
            <a:ext cx="15509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neighbourhood</a:t>
            </a:r>
            <a:endParaRPr lang="en-US" altLang="zh-CN" dirty="0"/>
          </a:p>
        </p:txBody>
      </p:sp>
      <p:sp>
        <p:nvSpPr>
          <p:cNvPr id="12" name="QB_5_AN.10_1#1f9b098f8.blank?pid=1f8ef2e74&amp;color=0,55,96&amp;vpa=5&amp;vtp=1&amp;bbb=1"/>
          <p:cNvSpPr/>
          <p:nvPr/>
        </p:nvSpPr>
        <p:spPr>
          <a:xfrm>
            <a:off x="667226" y="3565558"/>
            <a:ext cx="7635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needle</a:t>
            </a:r>
            <a:endParaRPr lang="en-US" altLang="zh-CN" dirty="0"/>
          </a:p>
        </p:txBody>
      </p:sp>
      <p:sp>
        <p:nvSpPr>
          <p:cNvPr id="14" name="QB_5_AN.12_1#1f9b098f8.blank?pid=1f8ef2e74&amp;color=0,55,96&amp;vpa=6&amp;vtp=1&amp;bbb=1"/>
          <p:cNvSpPr/>
          <p:nvPr/>
        </p:nvSpPr>
        <p:spPr>
          <a:xfrm>
            <a:off x="692626" y="3946558"/>
            <a:ext cx="9540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cigarette</a:t>
            </a:r>
            <a:endParaRPr lang="en-US" altLang="zh-CN" dirty="0"/>
          </a:p>
        </p:txBody>
      </p:sp>
      <p:sp>
        <p:nvSpPr>
          <p:cNvPr id="16" name="QB_5_AN.14_1#1f9b098f8.blank?pid=1f8ef2e74&amp;color=0,55,96&amp;vpa=7&amp;vtp=1&amp;bbb=1"/>
          <p:cNvSpPr/>
          <p:nvPr/>
        </p:nvSpPr>
        <p:spPr>
          <a:xfrm>
            <a:off x="679926" y="4328320"/>
            <a:ext cx="14366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contemporary</a:t>
            </a:r>
            <a:endParaRPr lang="en-US" altLang="zh-CN" dirty="0"/>
          </a:p>
        </p:txBody>
      </p:sp>
      <p:sp>
        <p:nvSpPr>
          <p:cNvPr id="17" name="QB_5_BD.15_1#9c4855d39?sp=1&amp;pid=1f8ef2e74&amp;color=0,55,96&amp;vtp=1&amp;bbb=1"/>
          <p:cNvSpPr/>
          <p:nvPr/>
        </p:nvSpPr>
        <p:spPr>
          <a:xfrm>
            <a:off x="502920" y="4713859"/>
            <a:ext cx="10570464" cy="735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8.seal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拓展seal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cutting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.密封的</a:t>
            </a:r>
            <a:endParaRPr lang="en-US" altLang="zh-CN" sz="1800" dirty="0"/>
          </a:p>
        </p:txBody>
      </p:sp>
      <p:sp>
        <p:nvSpPr>
          <p:cNvPr id="18" name="QB_5_AN.16_1#9c4855d39.blank?pid=1f8ef2e74&amp;color=0,55,96&amp;vpa=8&amp;vtp=1&amp;bbb=1"/>
          <p:cNvSpPr/>
          <p:nvPr/>
        </p:nvSpPr>
        <p:spPr>
          <a:xfrm>
            <a:off x="1321276" y="4685411"/>
            <a:ext cx="2909888" cy="3352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印章，图章；密封条；海豹</a:t>
            </a:r>
            <a:endParaRPr lang="en-US" altLang="zh-CN" dirty="0"/>
          </a:p>
        </p:txBody>
      </p:sp>
      <p:sp>
        <p:nvSpPr>
          <p:cNvPr id="19" name="QB_5_AN.17_1#9c4855d39.blank?pid=1f8ef2e74&amp;color=0,55,96&amp;vpa=9&amp;vtp=1&amp;bbb=1"/>
          <p:cNvSpPr/>
          <p:nvPr/>
        </p:nvSpPr>
        <p:spPr>
          <a:xfrm>
            <a:off x="6083776" y="4685411"/>
            <a:ext cx="623888" cy="3352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篆刻</a:t>
            </a:r>
            <a:endParaRPr lang="en-US" altLang="zh-CN" dirty="0"/>
          </a:p>
        </p:txBody>
      </p:sp>
      <p:sp>
        <p:nvSpPr>
          <p:cNvPr id="20" name="QB_5_AN.18_1#9c4855d39.blank?pid=1f8ef2e74&amp;color=0,55,96&amp;vpa=10&amp;vtp=1&amp;bbb=1"/>
          <p:cNvSpPr/>
          <p:nvPr/>
        </p:nvSpPr>
        <p:spPr>
          <a:xfrm>
            <a:off x="737076" y="5067173"/>
            <a:ext cx="7381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sealed</a:t>
            </a:r>
            <a:endParaRPr lang="en-US" altLang="zh-CN" dirty="0"/>
          </a:p>
        </p:txBody>
      </p:sp>
      <p:sp>
        <p:nvSpPr>
          <p:cNvPr id="21" name="QB_5_BD.19_1#1a30c23f2?sp=1&amp;pid=1f8ef2e74&amp;color=0,55,96&amp;vtp=1&amp;bbb=1"/>
          <p:cNvSpPr/>
          <p:nvPr/>
        </p:nvSpPr>
        <p:spPr>
          <a:xfrm>
            <a:off x="502920" y="5488559"/>
            <a:ext cx="10570464" cy="735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.示范，演示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.示范；证明；示威游行</a:t>
            </a:r>
            <a:endParaRPr lang="en-US" altLang="zh-CN" sz="1800" dirty="0"/>
          </a:p>
        </p:txBody>
      </p:sp>
      <p:sp>
        <p:nvSpPr>
          <p:cNvPr id="22" name="QB_5_AN.20_1#1a30c23f2.blank?pid=1f8ef2e74&amp;color=0,55,96&amp;vpa=11&amp;vtp=1&amp;bbb=1"/>
          <p:cNvSpPr/>
          <p:nvPr/>
        </p:nvSpPr>
        <p:spPr>
          <a:xfrm>
            <a:off x="692626" y="5460111"/>
            <a:ext cx="12842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demonstrate</a:t>
            </a:r>
            <a:endParaRPr lang="en-US" altLang="zh-CN" dirty="0"/>
          </a:p>
        </p:txBody>
      </p:sp>
      <p:sp>
        <p:nvSpPr>
          <p:cNvPr id="23" name="QB_5_AN.21_1#1a30c23f2.blank?pid=1f8ef2e74&amp;color=0,55,96&amp;vpa=12&amp;vtp=1&amp;bbb=1"/>
          <p:cNvSpPr/>
          <p:nvPr/>
        </p:nvSpPr>
        <p:spPr>
          <a:xfrm>
            <a:off x="711676" y="5841873"/>
            <a:ext cx="14747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demonstration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0" grpId="0" build="p" animBg="1"/>
      <p:bldP spid="12" grpId="0" build="p" animBg="1"/>
      <p:bldP spid="14" grpId="0" build="p" animBg="1"/>
      <p:bldP spid="16" grpId="0" build="p" animBg="1"/>
      <p:bldP spid="18" grpId="0" build="p" animBg="1"/>
      <p:bldP spid="19" grpId="0" build="p" animBg="1"/>
      <p:bldP spid="20" grpId="0" build="p" animBg="1"/>
      <p:bldP spid="22" grpId="0" build="p" animBg="1"/>
      <p:bldP spid="2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2_1#ac06577dc?pid=1f8ef2e74&amp;color=0,55,96&amp;vtp=1&amp;bt=1&amp;bbb=1"/>
          <p:cNvSpPr/>
          <p:nvPr/>
        </p:nvSpPr>
        <p:spPr>
          <a:xfrm>
            <a:off x="502920" y="150876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生动地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联想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.生动的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；鲜明的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.高雅的，优美的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.高雅地;优美地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.典雅；优雅</a:t>
            </a:r>
            <a:endParaRPr lang="en-US" altLang="zh-CN" sz="1800" dirty="0"/>
          </a:p>
        </p:txBody>
      </p:sp>
      <p:sp>
        <p:nvSpPr>
          <p:cNvPr id="3" name="QB_5_AN.23_1#ac06577dc.blank?pid=1f8ef2e74&amp;color=0,55,96&amp;vpa=13&amp;vtp=1&amp;bbb=1"/>
          <p:cNvSpPr/>
          <p:nvPr/>
        </p:nvSpPr>
        <p:spPr>
          <a:xfrm>
            <a:off x="756126" y="1465580"/>
            <a:ext cx="814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vividly</a:t>
            </a:r>
            <a:endParaRPr lang="en-US" altLang="zh-CN" dirty="0"/>
          </a:p>
        </p:txBody>
      </p:sp>
      <p:sp>
        <p:nvSpPr>
          <p:cNvPr id="4" name="QB_5_AN.24_1#ac06577dc.blank?pid=1f8ef2e74&amp;color=0,55,96&amp;vpa=14&amp;vtp=1&amp;bbb=1"/>
          <p:cNvSpPr/>
          <p:nvPr/>
        </p:nvSpPr>
        <p:spPr>
          <a:xfrm>
            <a:off x="3353276" y="1478280"/>
            <a:ext cx="636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vivid</a:t>
            </a:r>
            <a:endParaRPr lang="en-US" altLang="zh-CN" dirty="0"/>
          </a:p>
        </p:txBody>
      </p:sp>
      <p:sp>
        <p:nvSpPr>
          <p:cNvPr id="6" name="QB_5_AN.26_1#ac06577dc.blank?pid=1f8ef2e74&amp;color=0,55,96&amp;vpa=15&amp;vtp=1&amp;bbb=1"/>
          <p:cNvSpPr/>
          <p:nvPr/>
        </p:nvSpPr>
        <p:spPr>
          <a:xfrm>
            <a:off x="798417" y="1863725"/>
            <a:ext cx="827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elegant</a:t>
            </a:r>
            <a:endParaRPr lang="en-US" altLang="zh-CN" dirty="0"/>
          </a:p>
        </p:txBody>
      </p:sp>
      <p:sp>
        <p:nvSpPr>
          <p:cNvPr id="7" name="QB_5_AN.27_1#ac06577dc.blank?pid=1f8ef2e74&amp;color=0,55,96&amp;vpa=16&amp;vtp=1&amp;bbb=1"/>
          <p:cNvSpPr/>
          <p:nvPr/>
        </p:nvSpPr>
        <p:spPr>
          <a:xfrm>
            <a:off x="4322667" y="1863725"/>
            <a:ext cx="1004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elegantly</a:t>
            </a:r>
            <a:endParaRPr lang="en-US" altLang="zh-CN" dirty="0"/>
          </a:p>
        </p:txBody>
      </p:sp>
      <p:sp>
        <p:nvSpPr>
          <p:cNvPr id="8" name="QB_5_AN.28_1#ac06577dc.blank?pid=1f8ef2e74&amp;color=0,55,96&amp;vpa=17&amp;vtp=1&amp;bbb=1"/>
          <p:cNvSpPr/>
          <p:nvPr/>
        </p:nvSpPr>
        <p:spPr>
          <a:xfrm>
            <a:off x="7529417" y="1863725"/>
            <a:ext cx="966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elegance</a:t>
            </a:r>
            <a:endParaRPr lang="en-US" altLang="zh-CN" dirty="0"/>
          </a:p>
        </p:txBody>
      </p:sp>
      <p:sp>
        <p:nvSpPr>
          <p:cNvPr id="9" name="QB_5_BD.29_1#76931275f?sp=1&amp;pid=1f8ef2e74&amp;color=0,55,96&amp;vtp=1&amp;bbb=1"/>
          <p:cNvSpPr/>
          <p:nvPr/>
        </p:nvSpPr>
        <p:spPr>
          <a:xfrm>
            <a:off x="502920" y="232727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.刻（图形或字母）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.雕刻物；雕刻艺术</a:t>
            </a:r>
            <a:endParaRPr lang="en-US" altLang="zh-CN" sz="1800" dirty="0"/>
          </a:p>
        </p:txBody>
      </p:sp>
      <p:sp>
        <p:nvSpPr>
          <p:cNvPr id="10" name="QB_5_AN.30_1#76931275f.blank?pid=1f8ef2e74&amp;color=0,55,96&amp;vpa=18&amp;vtp=1&amp;bbb=1"/>
          <p:cNvSpPr/>
          <p:nvPr/>
        </p:nvSpPr>
        <p:spPr>
          <a:xfrm>
            <a:off x="781526" y="2296795"/>
            <a:ext cx="661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carve</a:t>
            </a:r>
            <a:endParaRPr lang="en-US" altLang="zh-CN" dirty="0"/>
          </a:p>
        </p:txBody>
      </p:sp>
      <p:sp>
        <p:nvSpPr>
          <p:cNvPr id="11" name="QB_5_AN.31_1#76931275f.blank?pid=1f8ef2e74&amp;color=0,55,96&amp;vpa=19&amp;vtp=1&amp;bbb=1"/>
          <p:cNvSpPr/>
          <p:nvPr/>
        </p:nvSpPr>
        <p:spPr>
          <a:xfrm>
            <a:off x="737076" y="2682240"/>
            <a:ext cx="852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carving</a:t>
            </a:r>
            <a:endParaRPr lang="en-US" altLang="zh-CN" dirty="0"/>
          </a:p>
        </p:txBody>
      </p:sp>
      <p:sp>
        <p:nvSpPr>
          <p:cNvPr id="12" name="QB_5_BD.32_1#3853c0b11?pid=1f8ef2e74&amp;color=0,55,96&amp;vtp=1&amp;bbb=1"/>
          <p:cNvSpPr/>
          <p:nvPr/>
        </p:nvSpPr>
        <p:spPr>
          <a:xfrm>
            <a:off x="502920" y="3147060"/>
            <a:ext cx="10570464" cy="2451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.没有，缺乏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.缺乏；匮乏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；短缺派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.缺乏的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搭配（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缺乏</a:t>
            </a:r>
            <a:r>
              <a:rPr lang="en-US" altLang="zh-CN" sz="1800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.刺激，促使，促进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.刺激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.使人兴奋的；激励人的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15.catch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attention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16.throw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away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17.lie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</a:t>
            </a:r>
            <a:endParaRPr lang="en-US" altLang="zh-CN" sz="1800" dirty="0">
              <a:latin typeface="SimSun" panose="02010600030101010101" pitchFamily="2" charset="-122"/>
            </a:endParaRPr>
          </a:p>
        </p:txBody>
      </p:sp>
      <p:sp>
        <p:nvSpPr>
          <p:cNvPr id="13" name="QB_5_AN.33_1#3853c0b11.blank?pid=1f8ef2e74&amp;color=0,55,96&amp;vpa=20&amp;vtp=1&amp;bbb=1"/>
          <p:cNvSpPr/>
          <p:nvPr/>
        </p:nvSpPr>
        <p:spPr>
          <a:xfrm>
            <a:off x="781526" y="3116580"/>
            <a:ext cx="547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lack</a:t>
            </a:r>
            <a:endParaRPr lang="en-US" altLang="zh-CN" dirty="0"/>
          </a:p>
        </p:txBody>
      </p:sp>
      <p:sp>
        <p:nvSpPr>
          <p:cNvPr id="14" name="QB_5_AN.34_1#3853c0b11.blank?pid=1f8ef2e74&amp;color=0,55,96&amp;vpa=21&amp;vtp=1&amp;bbb=1"/>
          <p:cNvSpPr/>
          <p:nvPr/>
        </p:nvSpPr>
        <p:spPr>
          <a:xfrm>
            <a:off x="5137626" y="3103880"/>
            <a:ext cx="839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lacking</a:t>
            </a:r>
            <a:endParaRPr lang="en-US" altLang="zh-CN" dirty="0"/>
          </a:p>
        </p:txBody>
      </p:sp>
      <p:sp>
        <p:nvSpPr>
          <p:cNvPr id="15" name="QB_5_AN.35_1#3853c0b11.blank?pid=1f8ef2e74&amp;color=0,55,96&amp;vpa=22&amp;vtp=1"/>
          <p:cNvSpPr/>
          <p:nvPr/>
        </p:nvSpPr>
        <p:spPr>
          <a:xfrm>
            <a:off x="8001475" y="3116580"/>
            <a:ext cx="268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16" name="QB_5_AN.36_1#3853c0b11.blank?pid=1f8ef2e74&amp;color=0,55,96&amp;vpa=23&amp;vtp=1&amp;bbb=1"/>
          <p:cNvSpPr/>
          <p:nvPr/>
        </p:nvSpPr>
        <p:spPr>
          <a:xfrm>
            <a:off x="8661875" y="3116580"/>
            <a:ext cx="547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lack</a:t>
            </a:r>
            <a:endParaRPr lang="en-US" altLang="zh-CN" dirty="0"/>
          </a:p>
        </p:txBody>
      </p:sp>
      <p:sp>
        <p:nvSpPr>
          <p:cNvPr id="17" name="QB_5_AN.37_1#3853c0b11.blank?pid=1f8ef2e74&amp;color=0,55,96&amp;vpa=24&amp;vtp=1&amp;bbb=1"/>
          <p:cNvSpPr/>
          <p:nvPr/>
        </p:nvSpPr>
        <p:spPr>
          <a:xfrm>
            <a:off x="9322275" y="3116580"/>
            <a:ext cx="357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endParaRPr lang="en-US" altLang="zh-CN" dirty="0"/>
          </a:p>
        </p:txBody>
      </p:sp>
      <p:sp>
        <p:nvSpPr>
          <p:cNvPr id="20" name="QB_5_AN.39_1#3853c0b11.blank?pid=1f8ef2e74&amp;color=0,55,96&amp;vpa=25&amp;vtp=1&amp;bbb=1"/>
          <p:cNvSpPr/>
          <p:nvPr/>
        </p:nvSpPr>
        <p:spPr>
          <a:xfrm>
            <a:off x="781526" y="3535680"/>
            <a:ext cx="1004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stimulate</a:t>
            </a:r>
            <a:endParaRPr lang="en-US" altLang="zh-CN" dirty="0"/>
          </a:p>
        </p:txBody>
      </p:sp>
      <p:sp>
        <p:nvSpPr>
          <p:cNvPr id="21" name="QB_5_AN.40_1#3853c0b11.blank?pid=1f8ef2e74&amp;color=0,55,96&amp;vpa=26&amp;vtp=1&amp;bbb=1"/>
          <p:cNvSpPr/>
          <p:nvPr/>
        </p:nvSpPr>
        <p:spPr>
          <a:xfrm>
            <a:off x="4496276" y="3535680"/>
            <a:ext cx="1195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stimulation</a:t>
            </a:r>
            <a:endParaRPr lang="en-US" altLang="zh-CN" dirty="0"/>
          </a:p>
        </p:txBody>
      </p:sp>
      <p:sp>
        <p:nvSpPr>
          <p:cNvPr id="22" name="QB_5_AN.41_1#3853c0b11.blank?pid=1f8ef2e74&amp;color=0,55,96&amp;vpa=27&amp;vtp=1&amp;bbb=1"/>
          <p:cNvSpPr/>
          <p:nvPr/>
        </p:nvSpPr>
        <p:spPr>
          <a:xfrm>
            <a:off x="737076" y="3942080"/>
            <a:ext cx="1195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stimulating</a:t>
            </a:r>
            <a:endParaRPr lang="en-US" altLang="zh-CN" dirty="0"/>
          </a:p>
        </p:txBody>
      </p:sp>
      <p:sp>
        <p:nvSpPr>
          <p:cNvPr id="24" name="QB_5_AN.43_1#3853c0b11.blank?pid=1f8ef2e74&amp;color=0,55,96&amp;vpa=28&amp;vtp=1&amp;bbb=1"/>
          <p:cNvSpPr/>
          <p:nvPr/>
        </p:nvSpPr>
        <p:spPr>
          <a:xfrm>
            <a:off x="2880201" y="4373880"/>
            <a:ext cx="1766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引起某人的注意</a:t>
            </a:r>
            <a:endParaRPr lang="en-US" altLang="zh-CN" dirty="0"/>
          </a:p>
        </p:txBody>
      </p:sp>
      <p:sp>
        <p:nvSpPr>
          <p:cNvPr id="26" name="QB_5_AN.45_1#3853c0b11.blank?pid=1f8ef2e74&amp;color=0,55,96&amp;vpa=29&amp;vtp=1&amp;bbb=1"/>
          <p:cNvSpPr/>
          <p:nvPr/>
        </p:nvSpPr>
        <p:spPr>
          <a:xfrm>
            <a:off x="2038826" y="4792980"/>
            <a:ext cx="623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扔掉</a:t>
            </a:r>
            <a:endParaRPr lang="en-US" altLang="zh-CN" dirty="0"/>
          </a:p>
        </p:txBody>
      </p:sp>
      <p:sp>
        <p:nvSpPr>
          <p:cNvPr id="28" name="QB_5_AN.47_1#3853c0b11.blank?pid=1f8ef2e74&amp;color=0,55,96&amp;vpa=30&amp;vtp=1&amp;bbb=1"/>
          <p:cNvSpPr/>
          <p:nvPr/>
        </p:nvSpPr>
        <p:spPr>
          <a:xfrm>
            <a:off x="1429226" y="5200650"/>
            <a:ext cx="623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在于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8" grpId="0" build="p" animBg="1"/>
      <p:bldP spid="10" grpId="0" build="p" animBg="1"/>
      <p:bldP spid="11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20" grpId="0" build="p" animBg="1"/>
      <p:bldP spid="21" grpId="0" build="p" animBg="1"/>
      <p:bldP spid="22" grpId="0" build="p" animBg="1"/>
      <p:bldP spid="24" grpId="0" build="p" animBg="1"/>
      <p:bldP spid="26" grpId="0" build="p" animBg="1"/>
      <p:bldP spid="28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da991da8?pid=5f44691a2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核心词汇</a:t>
            </a:r>
            <a:endParaRPr lang="en-US" altLang="zh-CN" sz="2400" dirty="0"/>
          </a:p>
        </p:txBody>
      </p:sp>
      <p:sp>
        <p:nvSpPr>
          <p:cNvPr id="3" name="P_5_BD#5fcc559fe?pid=bda991da8&amp;color=0,55,96&amp;vtp=1&amp;bbb=1&amp;hb=1"/>
          <p:cNvSpPr/>
          <p:nvPr/>
        </p:nvSpPr>
        <p:spPr>
          <a:xfrm>
            <a:off x="502920" y="2045175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up—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construction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workers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impressive,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original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neighbourhood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.抬头看看，</a:t>
            </a: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建筑工人正在每个街区建造令人印象深刻的有创意的建筑。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教材P54</a:t>
            </a:r>
            <a:endParaRPr lang="en-US" altLang="zh-CN" dirty="0"/>
          </a:p>
        </p:txBody>
      </p:sp>
      <p:pic>
        <p:nvPicPr>
          <p:cNvPr id="4" name="P_5_BD#5fcc559fe?pid=bda991da8&amp;color=0,55,96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868643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C_5_BD#095029dfa?pid=bda991da8&amp;color=0,55,96&amp;vtp=1&amp;bbb=1"/>
          <p:cNvSpPr/>
          <p:nvPr/>
        </p:nvSpPr>
        <p:spPr>
          <a:xfrm>
            <a:off x="502920" y="3316542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construction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.建筑；建造；建造物；（句子、短语等的）结构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P_6_BD#2fee5a521?pid=095029dfa&amp;color=0,55,96&amp;vtp=1&amp;bbb=1&amp;hb=1"/>
              <p:cNvSpPr/>
              <p:nvPr/>
            </p:nvSpPr>
            <p:spPr>
              <a:xfrm>
                <a:off x="502920" y="3812906"/>
                <a:ext cx="10570464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Xiao</a:t>
                </a:r>
                <a:r>
                  <a:rPr lang="en-US" altLang="zh-CN" sz="1800" b="0" i="1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long</a:t>
                </a:r>
                <a:r>
                  <a:rPr lang="en-US" altLang="zh-CN" sz="1800" b="0" i="1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bao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（soup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dumplings）,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those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amazing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constructions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delicate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dumpling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wrappers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encasing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hot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tasty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soup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sweet,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fresh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meat,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are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far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away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favorite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Chinese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street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food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小笼包又称为灌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汤包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其精致的面皮有着令人惊叹的结构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包裹着热乎乎的美味汤汁和鲜甜的肉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是当之无愧的我最喜爱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的中国街头小吃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2023</m:t>
                        </m:r>
                        <m:r>
                          <a:rPr lang="en-US" altLang="zh-CN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全国新课标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Ⅰ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P_6_BD#2fee5a521?pid=095029dfa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812906"/>
                <a:ext cx="10570464" cy="1676400"/>
              </a:xfrm>
              <a:prstGeom prst="rect">
                <a:avLst/>
              </a:prstGeom>
              <a:blipFill>
                <a:blip r:embed="rId4"/>
                <a:stretch>
                  <a:fillRect l="-1384" r="-980" b="-72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2fee5a521?pid=095029dfa&amp;color=0,55,96&amp;mp=1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57600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6_BD#2fee5a521?pid=095029dfa&amp;color=0,55,96&amp;mp=1&amp;vtp=1&amp;bt=1&amp;bbb=1"/>
              <p:cNvSpPr/>
              <p:nvPr/>
            </p:nvSpPr>
            <p:spPr>
              <a:xfrm>
                <a:off x="502920" y="1512000"/>
                <a:ext cx="10570464" cy="2933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under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construction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在建造中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have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take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flight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because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new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railway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station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still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under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construction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我们不得不乘坐飞机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因为新的火车站还在建设之中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①construct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.建造；建筑；修建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②constructive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adj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.建设性的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Seeking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accepting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constructive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feedback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crucial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growth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寻求并接受建设性的反馈对成长至关重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要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2023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全国新课标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Ⅱ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P_6_BD#2fee5a521?pid=095029dfa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2933700"/>
              </a:xfrm>
              <a:prstGeom prst="rect">
                <a:avLst/>
              </a:prstGeom>
              <a:blipFill>
                <a:blip r:embed="rId4"/>
                <a:stretch>
                  <a:fillRect l="-1384" r="-2307" b="-415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_6_BD#2fee5a521?pid=095029dfa&amp;color=0,55,96&amp;mp=1&amp;tib=255,255,255&amp;iip=3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281044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1421</Words>
  <Application>Microsoft Office PowerPoint</Application>
  <PresentationFormat>宽屏</PresentationFormat>
  <Paragraphs>211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2" baseType="lpstr">
      <vt:lpstr>Arial (正文)</vt:lpstr>
      <vt:lpstr>SimSun</vt:lpstr>
      <vt:lpstr>微软雅黑</vt:lpstr>
      <vt:lpstr>印品黑体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2024-10-09T09:33:36Z</dcterms:created>
  <dcterms:modified xsi:type="dcterms:W3CDTF">2024-10-09T09:35:31Z</dcterms:modified>
  <cp:category/>
  <cp:contentStatus/>
</cp:coreProperties>
</file>